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31fa2277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31fa2277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1fa22778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1fa22778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2048def9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2048def9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1fa22778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1fa22778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1fa2277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1fa2277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1fa22778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1fa22778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1fa22778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1fa22778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1fa22778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1fa22778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A7AC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Fira Sans"/>
              <a:buNone/>
              <a:defRPr sz="1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54087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1D6B3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rgbClr val="154087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1D6B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154087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154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254700"/>
            <a:ext cx="85206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1D6B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11700" y="254700"/>
            <a:ext cx="85206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154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2A7AC7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54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1540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●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○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■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●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○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■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●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○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Fira Sans"/>
              <a:buChar char="■"/>
              <a:defRPr sz="24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p.wwu.edu/langwa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blicka@wwu.edu" TargetMode="External"/><Relationship Id="rId5" Type="http://schemas.openxmlformats.org/officeDocument/2006/relationships/hyperlink" Target="mailto:drickek@wwu.edu" TargetMode="External"/><Relationship Id="rId4" Type="http://schemas.openxmlformats.org/officeDocument/2006/relationships/hyperlink" Target="mailto:denham@wwu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images/language/629006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tock.adobe.com/images/washington-stylized-washington-state-map/63933388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stock.adobe.com/images/metal-wheel-concept/17648241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LangWASurv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ock.adobe.com/images/survey-letters-written-in-beautiful-boxes-on-white-background/225475372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ock.adobe.com/images/disegno-grafico-dialogo-tra-due-persone/26546105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ock.adobe.com/images/bright-idea-and-creative-thinking/31482974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p.wwu.edu/langwa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blicka@wwu.edu" TargetMode="External"/><Relationship Id="rId5" Type="http://schemas.openxmlformats.org/officeDocument/2006/relationships/hyperlink" Target="mailto:drickek@wwu.edu" TargetMode="External"/><Relationship Id="rId4" Type="http://schemas.openxmlformats.org/officeDocument/2006/relationships/hyperlink" Target="mailto:denham@ww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41925" y="2031200"/>
            <a:ext cx="86820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8" i="1"/>
              <a:t>The Washington Initiative for Community, Language, Education, and Research Support</a:t>
            </a:r>
            <a:endParaRPr sz="2088" i="1"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241925" y="3114675"/>
            <a:ext cx="7281900" cy="18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Whatcom County Language Justice Convening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Web</a:t>
            </a:r>
            <a:r>
              <a:rPr lang="en">
                <a:solidFill>
                  <a:schemeClr val="accent3"/>
                </a:solidFill>
              </a:rPr>
              <a:t>: </a:t>
            </a:r>
            <a:r>
              <a:rPr lang="en" u="sng">
                <a:solidFill>
                  <a:srgbClr val="BBD80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wp.wwu.edu/langwa/</a:t>
            </a:r>
            <a:endParaRPr>
              <a:solidFill>
                <a:srgbClr val="BBD80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Kristin Denham, </a:t>
            </a:r>
            <a:r>
              <a:rPr lang="en" u="sng">
                <a:solidFill>
                  <a:srgbClr val="BBD8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denham@wwu.edu</a:t>
            </a:r>
            <a:br>
              <a:rPr lang="en"/>
            </a:br>
            <a:r>
              <a:rPr lang="en">
                <a:solidFill>
                  <a:schemeClr val="accent3"/>
                </a:solidFill>
              </a:rPr>
              <a:t>Kirsten Drickey, </a:t>
            </a:r>
            <a:r>
              <a:rPr lang="en" u="sng">
                <a:solidFill>
                  <a:srgbClr val="BBD80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drickek@wwu.edu</a:t>
            </a:r>
            <a:br>
              <a:rPr lang="en"/>
            </a:br>
            <a:r>
              <a:rPr lang="en">
                <a:solidFill>
                  <a:schemeClr val="accent3"/>
                </a:solidFill>
              </a:rPr>
              <a:t>Andrew Blick, </a:t>
            </a:r>
            <a:r>
              <a:rPr lang="en" u="sng">
                <a:solidFill>
                  <a:srgbClr val="BBD80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blicka@wwu.edu</a:t>
            </a:r>
            <a:endParaRPr>
              <a:solidFill>
                <a:srgbClr val="BBD80C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" y="-2"/>
            <a:ext cx="9144001" cy="2031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254700"/>
            <a:ext cx="85206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Overview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Overview of LangWA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Opportunities for Collaboration and Feedback</a:t>
            </a:r>
            <a:endParaRPr>
              <a:solidFill>
                <a:schemeClr val="dk1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">
                <a:solidFill>
                  <a:schemeClr val="dk1"/>
                </a:solidFill>
              </a:rPr>
              <a:t>Survey on Needs in Whatcom and Skagit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Ideas and Initiatives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Open Discussion, Q&amp;A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5144100" y="4705025"/>
            <a:ext cx="39999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/>
              <a:t>Image Source: Yu, F. (n.d.). </a:t>
            </a:r>
            <a:r>
              <a:rPr lang="en" sz="839" i="1"/>
              <a:t>Language. </a:t>
            </a:r>
            <a:r>
              <a:rPr lang="en" sz="839"/>
              <a:t>Adobe Stock Images. </a:t>
            </a:r>
            <a:r>
              <a:rPr lang="en" sz="839" u="sng">
                <a:solidFill>
                  <a:schemeClr val="hlink"/>
                </a:solidFill>
                <a:hlinkClick r:id="rId3"/>
              </a:rPr>
              <a:t>https://stock.adobe.com/images/language/62900673</a:t>
            </a:r>
            <a:endParaRPr sz="839"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4">
            <a:alphaModFix/>
          </a:blip>
          <a:srcRect l="6890"/>
          <a:stretch/>
        </p:blipFill>
        <p:spPr>
          <a:xfrm>
            <a:off x="4486900" y="1410125"/>
            <a:ext cx="4657101" cy="33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00" y="452325"/>
            <a:ext cx="3956076" cy="25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1352050" y="921175"/>
            <a:ext cx="2623800" cy="15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154087"/>
                </a:solidFill>
              </a:rPr>
              <a:t>About LangWA</a:t>
            </a:r>
            <a:endParaRPr sz="3800">
              <a:solidFill>
                <a:srgbClr val="154087"/>
              </a:solidFill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644675" y="334600"/>
            <a:ext cx="4166400" cy="45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1"/>
                </a:solidFill>
              </a:rPr>
              <a:t>The Washington Initiative for Community, Language, Education, and Research Support (LangWA) will be proposed as a state-wide initiative housed at Western Washington University to expand access to language study and applied linguistics for educators, students, and the broader community.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4294967295"/>
          </p:nvPr>
        </p:nvSpPr>
        <p:spPr>
          <a:xfrm>
            <a:off x="1297300" y="4422950"/>
            <a:ext cx="2976600" cy="6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>
                <a:solidFill>
                  <a:schemeClr val="lt1"/>
                </a:solidFill>
              </a:rPr>
              <a:t>Image Source: bn. (n.d.). </a:t>
            </a:r>
            <a:r>
              <a:rPr lang="en" sz="839" i="1">
                <a:solidFill>
                  <a:schemeClr val="lt1"/>
                </a:solidFill>
              </a:rPr>
              <a:t>Washington stylized Washington state map. </a:t>
            </a:r>
            <a:r>
              <a:rPr lang="en" sz="839">
                <a:solidFill>
                  <a:schemeClr val="lt1"/>
                </a:solidFill>
              </a:rPr>
              <a:t>Adobe Stock Images. </a:t>
            </a:r>
            <a:r>
              <a:rPr lang="en" sz="839" u="sng">
                <a:solidFill>
                  <a:srgbClr val="BBD8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https://stock.adobe.com/images/washington-stylized-washington-state-map/639333888</a:t>
            </a:r>
            <a:r>
              <a:rPr lang="en" sz="839">
                <a:solidFill>
                  <a:srgbClr val="BBD80C"/>
                </a:solidFill>
              </a:rPr>
              <a:t> </a:t>
            </a:r>
            <a:endParaRPr sz="839">
              <a:solidFill>
                <a:srgbClr val="BBD80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254700"/>
            <a:ext cx="85206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13" y="1358875"/>
            <a:ext cx="7893174" cy="37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33800" y="500925"/>
            <a:ext cx="3704400" cy="18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Collaboration Opportunities</a:t>
            </a:r>
            <a:endParaRPr sz="360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4879025" y="261300"/>
            <a:ext cx="4110000" cy="47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D6B3F"/>
                </a:solidFill>
              </a:rPr>
              <a:t>Interesting in participating in the development of LangWA?</a:t>
            </a:r>
            <a:endParaRPr b="1">
              <a:solidFill>
                <a:srgbClr val="1D6B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</a:rPr>
              <a:t>Reach out to…</a:t>
            </a:r>
            <a:endParaRPr i="1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Network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Engage with Colleagues Across Whatcom and Skagit Counties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Discuss Opportunities for Advisory Board(s)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>
                <a:solidFill>
                  <a:schemeClr val="dk1"/>
                </a:solidFill>
              </a:rPr>
              <a:t>Co-PIs for Spencer Grant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0"/>
            <a:ext cx="4572001" cy="22860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body" idx="4294967295"/>
          </p:nvPr>
        </p:nvSpPr>
        <p:spPr>
          <a:xfrm>
            <a:off x="774700" y="2378075"/>
            <a:ext cx="37974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>
                <a:solidFill>
                  <a:schemeClr val="lt1"/>
                </a:solidFill>
              </a:rPr>
              <a:t>Image Source: EtiAmmos. (n.d.). </a:t>
            </a:r>
            <a:r>
              <a:rPr lang="en" sz="839" i="1">
                <a:solidFill>
                  <a:schemeClr val="lt1"/>
                </a:solidFill>
              </a:rPr>
              <a:t>Metal Wheel Concept. </a:t>
            </a:r>
            <a:r>
              <a:rPr lang="en" sz="839">
                <a:solidFill>
                  <a:schemeClr val="lt1"/>
                </a:solidFill>
              </a:rPr>
              <a:t>Adobe Stock Images. </a:t>
            </a:r>
            <a:r>
              <a:rPr lang="en" sz="839" u="sng">
                <a:solidFill>
                  <a:srgbClr val="BBD8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https://stock.adobe.com/images/metal-wheel-concept/176482417</a:t>
            </a:r>
            <a:endParaRPr sz="839">
              <a:solidFill>
                <a:srgbClr val="BBD80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3163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Participate in Our Study!</a:t>
            </a:r>
            <a:endParaRPr sz="36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Use the QR Code on the right (or on the card) to participate in our LangWA Study!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435150" y="4688650"/>
            <a:ext cx="403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Fira Sans"/>
                <a:ea typeface="Fira Sans"/>
                <a:cs typeface="Fira Sans"/>
                <a:sym typeface="Fira Sans"/>
              </a:rPr>
              <a:t>Survey Link</a:t>
            </a:r>
            <a:r>
              <a:rPr lang="en" sz="2000">
                <a:latin typeface="Fira Sans"/>
                <a:ea typeface="Fira Sans"/>
                <a:cs typeface="Fira Sans"/>
                <a:sym typeface="Fira Sans"/>
              </a:rPr>
              <a:t>: </a:t>
            </a:r>
            <a:r>
              <a:rPr lang="en" sz="2000" u="sng">
                <a:solidFill>
                  <a:schemeClr val="hlink"/>
                </a:solidFill>
                <a:latin typeface="Fira Sans"/>
                <a:ea typeface="Fira Sans"/>
                <a:cs typeface="Fira Sans"/>
                <a:sym typeface="Fira Sans"/>
                <a:hlinkClick r:id="rId3"/>
              </a:rPr>
              <a:t>bit.ly/LangWASurvey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812" y="1281650"/>
            <a:ext cx="3406975" cy="34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t="11972" b="17475"/>
          <a:stretch/>
        </p:blipFill>
        <p:spPr>
          <a:xfrm>
            <a:off x="4250238" y="0"/>
            <a:ext cx="4408115" cy="128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>
            <a:spLocks noGrp="1"/>
          </p:cNvSpPr>
          <p:nvPr>
            <p:ph type="body" idx="4294967295"/>
          </p:nvPr>
        </p:nvSpPr>
        <p:spPr>
          <a:xfrm>
            <a:off x="712225" y="4489375"/>
            <a:ext cx="3041100" cy="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>
                <a:solidFill>
                  <a:schemeClr val="lt1"/>
                </a:solidFill>
              </a:rPr>
              <a:t>Image Source: Hepta. (n.d.). </a:t>
            </a:r>
            <a:r>
              <a:rPr lang="en" sz="839" i="1">
                <a:solidFill>
                  <a:schemeClr val="lt1"/>
                </a:solidFill>
              </a:rPr>
              <a:t>Survey - letters written in beautiful boxes on white background. </a:t>
            </a:r>
            <a:r>
              <a:rPr lang="en" sz="839">
                <a:solidFill>
                  <a:schemeClr val="lt1"/>
                </a:solidFill>
              </a:rPr>
              <a:t>Adobe Stock Images. </a:t>
            </a:r>
            <a:r>
              <a:rPr lang="en" sz="839" u="sng">
                <a:solidFill>
                  <a:srgbClr val="BBD80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https://stock.adobe.com/images/survey-letters-written-in-beautiful-boxes-on-white-background/225475372</a:t>
            </a:r>
            <a:endParaRPr sz="839">
              <a:solidFill>
                <a:srgbClr val="BBD80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775" y="1282700"/>
            <a:ext cx="4000348" cy="2943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254700"/>
            <a:ext cx="85206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Questions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0" y="1403550"/>
            <a:ext cx="5558700" cy="3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0"/>
              <a:buChar char="●"/>
            </a:pPr>
            <a:r>
              <a:rPr lang="en" sz="2060">
                <a:solidFill>
                  <a:schemeClr val="dk1"/>
                </a:solidFill>
              </a:rPr>
              <a:t>What are the language needs of Whatcom and Skagit Counties?</a:t>
            </a:r>
            <a:endParaRPr sz="2060">
              <a:solidFill>
                <a:schemeClr val="dk1"/>
              </a:solidFill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0"/>
              <a:buChar char="●"/>
            </a:pPr>
            <a:r>
              <a:rPr lang="en" sz="2060">
                <a:solidFill>
                  <a:schemeClr val="dk1"/>
                </a:solidFill>
              </a:rPr>
              <a:t>What kinds of language support are needed in your organization/the community?</a:t>
            </a:r>
            <a:endParaRPr sz="2060">
              <a:solidFill>
                <a:schemeClr val="dk1"/>
              </a:solidFill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0"/>
              <a:buChar char="●"/>
            </a:pPr>
            <a:r>
              <a:rPr lang="en" sz="2060">
                <a:solidFill>
                  <a:schemeClr val="dk1"/>
                </a:solidFill>
              </a:rPr>
              <a:t>What are the opportunities/challenges your organization faces when collaborating on language-focused initiatives?</a:t>
            </a:r>
            <a:endParaRPr sz="2060">
              <a:solidFill>
                <a:schemeClr val="dk1"/>
              </a:solidFill>
            </a:endParaRPr>
          </a:p>
          <a:p>
            <a:pPr marL="457200" lvl="0" indent="-35941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0"/>
              <a:buChar char="●"/>
            </a:pPr>
            <a:r>
              <a:rPr lang="en" sz="2060">
                <a:solidFill>
                  <a:schemeClr val="dk1"/>
                </a:solidFill>
              </a:rPr>
              <a:t>What resources and supports would be most helpful for your organization/the community?</a:t>
            </a:r>
            <a:endParaRPr sz="206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5501475" y="4225925"/>
            <a:ext cx="36426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/>
              <a:t>Image Source: Kovarzh, K. (n.d.). </a:t>
            </a:r>
            <a:r>
              <a:rPr lang="en" sz="839" i="1"/>
              <a:t>disegno grafico dialogo tra due persone. </a:t>
            </a:r>
            <a:r>
              <a:rPr lang="en" sz="839"/>
              <a:t>Adobe Stock Images. </a:t>
            </a:r>
            <a:r>
              <a:rPr lang="en" sz="839" u="sng">
                <a:solidFill>
                  <a:schemeClr val="hlink"/>
                </a:solidFill>
                <a:hlinkClick r:id="rId4"/>
              </a:rPr>
              <a:t>https://stock.adobe.com/images/disegno-grafico-dialogo-tra-due-persone/265461058</a:t>
            </a:r>
            <a:r>
              <a:rPr lang="en" sz="839"/>
              <a:t> </a:t>
            </a:r>
            <a:endParaRPr sz="839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53394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Discussion: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Fira Sans"/>
                <a:ea typeface="Fira Sans"/>
                <a:cs typeface="Fira Sans"/>
                <a:sym typeface="Fira Sans"/>
              </a:rPr>
              <a:t>What are the language resource and support needs you see in the community?</a:t>
            </a:r>
            <a:endParaRPr b="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079203" y="1073902"/>
            <a:ext cx="5138698" cy="299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body" idx="4294967295"/>
          </p:nvPr>
        </p:nvSpPr>
        <p:spPr>
          <a:xfrm rot="-5400000">
            <a:off x="3713075" y="2703600"/>
            <a:ext cx="44445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en" sz="839">
                <a:solidFill>
                  <a:schemeClr val="lt1"/>
                </a:solidFill>
              </a:rPr>
              <a:t>Image Source: ImageFlow. (n.d.). </a:t>
            </a:r>
            <a:r>
              <a:rPr lang="en" sz="839" i="1">
                <a:solidFill>
                  <a:schemeClr val="lt1"/>
                </a:solidFill>
              </a:rPr>
              <a:t>Bright idea and creative thinking. </a:t>
            </a:r>
            <a:r>
              <a:rPr lang="en" sz="839">
                <a:solidFill>
                  <a:schemeClr val="lt1"/>
                </a:solidFill>
              </a:rPr>
              <a:t>Adobe Stock Images. </a:t>
            </a:r>
            <a:r>
              <a:rPr lang="en" sz="839" u="sng">
                <a:solidFill>
                  <a:srgbClr val="BBD8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https://stock.adobe.com/images/bright-idea-and-creative-thinking/314829742</a:t>
            </a:r>
            <a:r>
              <a:rPr lang="en" sz="839">
                <a:solidFill>
                  <a:srgbClr val="BBD80C"/>
                </a:solidFill>
              </a:rPr>
              <a:t> </a:t>
            </a:r>
            <a:endParaRPr sz="839">
              <a:solidFill>
                <a:srgbClr val="BBD80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4087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11750" y="128275"/>
            <a:ext cx="8260200" cy="17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11750" y="2281750"/>
            <a:ext cx="5334900" cy="24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</a:rPr>
              <a:t>Web</a:t>
            </a:r>
            <a:r>
              <a:rPr lang="en">
                <a:solidFill>
                  <a:schemeClr val="accent3"/>
                </a:solidFill>
              </a:rPr>
              <a:t>: </a:t>
            </a:r>
            <a:r>
              <a:rPr lang="en" u="sng">
                <a:solidFill>
                  <a:srgbClr val="BBD80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wp.wwu.edu/langwa/</a:t>
            </a:r>
            <a:endParaRPr>
              <a:solidFill>
                <a:srgbClr val="BBD80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Kristin Denham, </a:t>
            </a:r>
            <a:r>
              <a:rPr lang="en" u="sng">
                <a:solidFill>
                  <a:srgbClr val="BBD80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denham@wwu.edu</a:t>
            </a:r>
            <a:endParaRPr>
              <a:solidFill>
                <a:srgbClr val="BBD80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Kirsten Drickey, </a:t>
            </a:r>
            <a:r>
              <a:rPr lang="en" u="sng">
                <a:solidFill>
                  <a:srgbClr val="BBD80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drickek@wwu.edu</a:t>
            </a:r>
            <a:endParaRPr>
              <a:solidFill>
                <a:srgbClr val="BBD80C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3"/>
                </a:solidFill>
              </a:rPr>
              <a:t>Andrew Blick, </a:t>
            </a:r>
            <a:r>
              <a:rPr lang="en" u="sng">
                <a:solidFill>
                  <a:srgbClr val="BBD80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blicka@wwu.edu</a:t>
            </a:r>
            <a:endParaRPr>
              <a:solidFill>
                <a:srgbClr val="BBD80C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48000" y="2154700"/>
            <a:ext cx="2857500" cy="266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1"/>
          <p:cNvCxnSpPr/>
          <p:nvPr/>
        </p:nvCxnSpPr>
        <p:spPr>
          <a:xfrm>
            <a:off x="9600" y="1847275"/>
            <a:ext cx="9124800" cy="0"/>
          </a:xfrm>
          <a:prstGeom prst="straightConnector1">
            <a:avLst/>
          </a:prstGeom>
          <a:noFill/>
          <a:ln w="76200" cap="flat" cmpd="sng">
            <a:solidFill>
              <a:srgbClr val="BBD80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A2CFA3798F2846A47C2F679C43B115" ma:contentTypeVersion="18" ma:contentTypeDescription="Create a new document." ma:contentTypeScope="" ma:versionID="e3bb9072bef35ea00cd234cefa078f48">
  <xsd:schema xmlns:xsd="http://www.w3.org/2001/XMLSchema" xmlns:xs="http://www.w3.org/2001/XMLSchema" xmlns:p="http://schemas.microsoft.com/office/2006/metadata/properties" xmlns:ns2="aa7b1969-5c4d-4048-95a9-fa86997ee7b2" xmlns:ns3="f819fe76-430e-436e-a05b-9a5f9f1e9bb9" targetNamespace="http://schemas.microsoft.com/office/2006/metadata/properties" ma:root="true" ma:fieldsID="46a3dfd757bff596429c6b3e19d5eb7c" ns2:_="" ns3:_="">
    <xsd:import namespace="aa7b1969-5c4d-4048-95a9-fa86997ee7b2"/>
    <xsd:import namespace="f819fe76-430e-436e-a05b-9a5f9f1e9b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b1969-5c4d-4048-95a9-fa86997ee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f04bfab-6606-42f2-ab21-e2af4ac27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9fe76-430e-436e-a05b-9a5f9f1e9b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3bef6ce-e231-4e9c-90ef-bb17a8df5156}" ma:internalName="TaxCatchAll" ma:showField="CatchAllData" ma:web="f819fe76-430e-436e-a05b-9a5f9f1e9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7b1969-5c4d-4048-95a9-fa86997ee7b2">
      <Terms xmlns="http://schemas.microsoft.com/office/infopath/2007/PartnerControls"/>
    </lcf76f155ced4ddcb4097134ff3c332f>
    <TaxCatchAll xmlns="f819fe76-430e-436e-a05b-9a5f9f1e9bb9" xsi:nil="true"/>
    <_Flow_SignoffStatus xmlns="aa7b1969-5c4d-4048-95a9-fa86997ee7b2" xsi:nil="true"/>
  </documentManagement>
</p:properties>
</file>

<file path=customXml/itemProps1.xml><?xml version="1.0" encoding="utf-8"?>
<ds:datastoreItem xmlns:ds="http://schemas.openxmlformats.org/officeDocument/2006/customXml" ds:itemID="{61ED841B-D746-4A3A-95CC-BDDF2DB50701}"/>
</file>

<file path=customXml/itemProps2.xml><?xml version="1.0" encoding="utf-8"?>
<ds:datastoreItem xmlns:ds="http://schemas.openxmlformats.org/officeDocument/2006/customXml" ds:itemID="{BC557145-E4CE-45D0-89F4-4E88F55A0094}"/>
</file>

<file path=customXml/itemProps3.xml><?xml version="1.0" encoding="utf-8"?>
<ds:datastoreItem xmlns:ds="http://schemas.openxmlformats.org/officeDocument/2006/customXml" ds:itemID="{934381E6-0A20-4193-8E12-9107BDFB55E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Montserrat</vt:lpstr>
      <vt:lpstr>Roboto</vt:lpstr>
      <vt:lpstr>Fira Sans</vt:lpstr>
      <vt:lpstr>Paradigm</vt:lpstr>
      <vt:lpstr>The Washington Initiative for Community, Language, Education, and Research Support</vt:lpstr>
      <vt:lpstr>Discussion Overview</vt:lpstr>
      <vt:lpstr>About LangWA</vt:lpstr>
      <vt:lpstr>Timeline</vt:lpstr>
      <vt:lpstr>Collaboration Opportunities</vt:lpstr>
      <vt:lpstr>Participate in Our Study!</vt:lpstr>
      <vt:lpstr>Guiding Questions</vt:lpstr>
      <vt:lpstr>Open Discussion:  What are the language resource and support needs you see in the community?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Ella Sherburne</dc:creator>
  <cp:lastModifiedBy>Ella Sherburne</cp:lastModifiedBy>
  <cp:revision>1</cp:revision>
  <dcterms:modified xsi:type="dcterms:W3CDTF">2025-03-03T23:38:22Z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0x010100FDA2CFA3798F2846A47C2F679C43B115</vt:lpwstr>
  </property>
</Properties>
</file>