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-509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do - Assess, provide organizational reports, write LAPs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0e0f4fe0f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0e0f4fe0f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09887125c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09887125c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Both medical facilities and schools required by federal civil rights law to provide interpretation; school districts additionally required by WA to create language access plans by 10/1/22 (which may be phased in). The RCW states that the state “intends” to provide resources for training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9887125c7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9887125c7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sample plans range from very complex to very simple; what matters for schools is that they are required by RCW 28A to develop a plan that has certain elements (described in RCW 28A)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four factors was developed to help orgs visualize overall need and gauge abilities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9887125c7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09887125c7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where NS LEAP can help out - carry out department by department 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Assessments and make specific recommendations - organizational report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1) your org might already have demographic info, if large like a school district, otherwise public tools and reports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2) department by department  ASK stakeholders as well as staff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3) How-to: what steps to take in given situations. HOW to get a telephone interpreter for example with out hanging up on somebody - procedures should be based on best practices. For schools, these are outlined in RCW 28A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4) training should include rationale and principles of language justice as well as P@P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5) with stakeholder involvement (surveys, conversations, etc)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aee0ba98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aee0ba98c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Particular points in language service provision that need special attention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Reception - telephone especially, speaking anecdotally as a working interpreter, no-shows are often due to difficulty communicating by phone.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Modality - choice of modality complex decision (financial, scheduling, etc) but there is a near universal preference for in-person interpretation (from both sides)  for its flexibility and ease of use - no technical issues! Less error prone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Documents - Vital documents required by law (schools), but staff needs to be able to find them 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 - past surveys have found staff unaware of legal requirements, feel unsure about P&amp;P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09887125c7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09887125c7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highlight>
                  <a:srgbClr val="FFFFFF"/>
                </a:highlight>
              </a:rPr>
              <a:t>Best Practices; listed in order of preference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highlight>
                  <a:srgbClr val="FFFFFF"/>
                </a:highlight>
              </a:rPr>
              <a:t>Authorized - generically defined as “having been proficiency tested in some way” 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highlight>
                  <a:srgbClr val="FFFFFF"/>
                </a:highlight>
              </a:rPr>
              <a:t>Bilingual Staff - being bilingual is not the same skill set as trained interpreter (ethics, HIPPA, specialized vocabulary, etc etc) 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highlight>
                  <a:srgbClr val="FFFFFF"/>
                </a:highlight>
              </a:rPr>
              <a:t>Google stories “pulse” translated as “lentil” - HAS A PLACE “parent net” apps and doctors instructions on visit summaries for example 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highlight>
                  <a:srgbClr val="FFFFFF"/>
                </a:highlight>
              </a:rPr>
              <a:t> Family members and children - easy to imagine why inappropriate in both medical and school settings 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highlight>
                  <a:srgbClr val="FFFFFF"/>
                </a:highlight>
              </a:rPr>
              <a:t>Emergent situations; Can this interaction be scheduled? (ie discipline).Can it wait 10 minutes to get video interpretation? Can it wait TWO minutes for telephone interpretation? 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9ec81e02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09ec81e02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Bring out the trifold diagram - point out disconnect for LDD For MEDICAL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0e0f4fe0fd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0e0f4fe0fd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Documentation may not exist (LLD) and when it does needs to be sent ($$$) and translated ($$$)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candidates will be trying to certify on top of working full time, cannot take weeks off to complete training, childcare etc - medical interpretation is not a full time job, esp. In LLD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from these communities only use mobile phones, don’t have access to desktop (not all sites you have to engage with are accessible)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hrsa.gov/sites/default/files/hrsa/about/organization/bureaus/ocrdi/language-access-plan-worksheet.pdf" TargetMode="External"/><Relationship Id="rId5" Type="http://schemas.openxmlformats.org/officeDocument/2006/relationships/hyperlink" Target="https://app.leg.wa.gov/RCW/default.aspx?cite=28A.183&amp;full=true" TargetMode="External"/><Relationship Id="rId4" Type="http://schemas.openxmlformats.org/officeDocument/2006/relationships/hyperlink" Target="https://wssda.app.box.com/s/j1os5tqp50qqfjpmwcewshcutjwfj6l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fm.wa.gov/washington-data-research/statewide-data/washington-trends/social-economic-conditions/language-spoken-home/languages-spoken-home-mapped-count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leg.wa.gov/RCW/default.aspx?cite=28A.183.08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8" y="7135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North Sound 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 rot="10800000" flipH="1">
            <a:off x="311700" y="3626675"/>
            <a:ext cx="1591500" cy="46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 title="North Sound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72150" y="-9575"/>
            <a:ext cx="5727525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5438" y="2637481"/>
            <a:ext cx="1539625" cy="22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67100" y="2633336"/>
            <a:ext cx="1591500" cy="2266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508699" y="-1463"/>
            <a:ext cx="8126606" cy="5146414"/>
          </a:xfrm>
          <a:custGeom>
            <a:avLst/>
            <a:gdLst/>
            <a:ahLst/>
            <a:cxnLst/>
            <a:rect l="l" t="t" r="r" b="b"/>
            <a:pathLst>
              <a:path w="15479250" h="8649436" extrusionOk="0">
                <a:moveTo>
                  <a:pt x="0" y="0"/>
                </a:moveTo>
                <a:lnTo>
                  <a:pt x="15479250" y="0"/>
                </a:lnTo>
                <a:lnTo>
                  <a:pt x="15479250" y="8649436"/>
                </a:lnTo>
                <a:lnTo>
                  <a:pt x="0" y="86494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2348550" y="208350"/>
            <a:ext cx="4446900" cy="79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720" b="1" u="sng">
                <a:latin typeface="Georgia"/>
                <a:ea typeface="Georgia"/>
                <a:cs typeface="Georgia"/>
                <a:sym typeface="Georgia"/>
              </a:rPr>
              <a:t>Language Access Plans</a:t>
            </a:r>
            <a:endParaRPr sz="2720" b="1" u="sng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20" b="1" u="sng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-227550" y="1258700"/>
            <a:ext cx="93000" cy="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    </a:t>
            </a:r>
            <a:endParaRPr sz="1800">
              <a:solidFill>
                <a:schemeClr val="lt2"/>
              </a:solidFill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5073925" y="2848475"/>
            <a:ext cx="2906400" cy="20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Public Schools:</a:t>
            </a:r>
            <a:endParaRPr sz="21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Georgia"/>
              <a:buChar char="●"/>
            </a:pPr>
            <a:r>
              <a:rPr lang="en" sz="21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Title VI</a:t>
            </a:r>
            <a:endParaRPr sz="21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Georgia"/>
              <a:buChar char="●"/>
            </a:pPr>
            <a:r>
              <a:rPr lang="en" sz="19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RCW 28A</a:t>
            </a:r>
            <a:endParaRPr sz="19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FFFFFF"/>
              </a:solidFill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9475" y="999450"/>
            <a:ext cx="1692827" cy="18363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7075" y="2835750"/>
            <a:ext cx="3230700" cy="20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Medical Providers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Georgia"/>
              <a:buChar char="●"/>
            </a:pPr>
            <a:r>
              <a:rPr lang="en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Title VI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Georgia"/>
              <a:buChar char="●"/>
            </a:pPr>
            <a:r>
              <a:rPr lang="en" sz="19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Executive Order 13166</a:t>
            </a:r>
            <a:endParaRPr sz="19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dk1"/>
              </a:solidFill>
            </a:endParaRPr>
          </a:p>
        </p:txBody>
      </p:sp>
      <p:pic>
        <p:nvPicPr>
          <p:cNvPr id="74" name="Google Shape;74;p15" descr="School building | Public domain vectors"/>
          <p:cNvPicPr preferRelativeResize="0"/>
          <p:nvPr/>
        </p:nvPicPr>
        <p:blipFill rotWithShape="1">
          <a:blip r:embed="rId4">
            <a:alphaModFix/>
          </a:blip>
          <a:srcRect t="5167" b="24146"/>
          <a:stretch/>
        </p:blipFill>
        <p:spPr>
          <a:xfrm>
            <a:off x="5073925" y="1075650"/>
            <a:ext cx="2779375" cy="170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 rotWithShape="1">
          <a:blip r:embed="rId3">
            <a:alphaModFix/>
          </a:blip>
          <a:srcRect t="-3062" r="-1626" b="-1452"/>
          <a:stretch/>
        </p:blipFill>
        <p:spPr>
          <a:xfrm>
            <a:off x="259275" y="796625"/>
            <a:ext cx="4111525" cy="4234149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136288" y="165100"/>
            <a:ext cx="40527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u="sng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The Four Factors</a:t>
            </a:r>
            <a:r>
              <a:rPr lang="en" sz="2500" b="1" u="sng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1600" b="1" u="sng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4461125" y="1496075"/>
            <a:ext cx="4453500" cy="2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 School Directors’ Association LAP</a:t>
            </a: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(for schools)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Chapter 28A.183 RCW: LANGUAGE ACCESS PROGRAM</a:t>
            </a: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(for schools)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Language Access Plan Worksheet</a:t>
            </a: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(for medical)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Executive Order 13166</a:t>
            </a:r>
            <a:endParaRPr sz="1800" u="sng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2528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720" b="1" u="sng">
                <a:latin typeface="Georgia"/>
                <a:ea typeface="Georgia"/>
                <a:cs typeface="Georgia"/>
                <a:sym typeface="Georgia"/>
              </a:rPr>
              <a:t>Elements/Steps of a LAP </a:t>
            </a:r>
            <a:endParaRPr sz="2720" b="1" u="sng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064300"/>
            <a:ext cx="8150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eorgia"/>
              <a:buAutoNum type="arabicParenR"/>
            </a:pPr>
            <a:r>
              <a:rPr lang="en" sz="1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Define and Assess needs of population served </a:t>
            </a: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2)   Self-Assess current practices and resources </a:t>
            </a: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3)   Develop clear procedures </a:t>
            </a: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4)   Develop staff training </a:t>
            </a: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5)   Periodic evaluation and revision </a:t>
            </a: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Languages spoken at home (mapped by county) </a:t>
            </a: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</a:t>
            </a:r>
            <a:endParaRPr sz="1600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3053650" y="3072750"/>
            <a:ext cx="274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2275925" y="252875"/>
            <a:ext cx="274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5024225" y="4233325"/>
            <a:ext cx="414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86377" y="919025"/>
            <a:ext cx="2930476" cy="32208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5547425" y="4400900"/>
            <a:ext cx="3615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     Stakeholder Input 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623400" y="362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latin typeface="Georgia"/>
                <a:ea typeface="Georgia"/>
                <a:cs typeface="Georgia"/>
                <a:sym typeface="Georgia"/>
              </a:rPr>
              <a:t>Implementation: in the “Real World” </a:t>
            </a:r>
            <a:endParaRPr b="1" u="sng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11700" y="12581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Points of contact (telephone, website, reception)</a:t>
            </a:r>
            <a:endParaRPr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Modality (in-person, video, telephone)</a:t>
            </a:r>
            <a:endParaRPr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Translation of documents (“vital” documents”)</a:t>
            </a:r>
            <a:endParaRPr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Staff training </a:t>
            </a:r>
            <a:endParaRPr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9875" y="2700400"/>
            <a:ext cx="2342450" cy="197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549000" y="98975"/>
            <a:ext cx="859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latin typeface="Georgia"/>
                <a:ea typeface="Georgia"/>
                <a:cs typeface="Georgia"/>
                <a:sym typeface="Georgia"/>
              </a:rPr>
              <a:t>Who Can Interpret? </a:t>
            </a:r>
            <a:endParaRPr b="1" u="sng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160300" y="796950"/>
            <a:ext cx="8079600" cy="13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261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95"/>
              <a:buFont typeface="Georgia"/>
              <a:buChar char="★"/>
            </a:pPr>
            <a:r>
              <a:rPr lang="en" sz="1695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WA certified Medical or Social Services interpreters</a:t>
            </a:r>
            <a:endParaRPr sz="1695" b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36261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95"/>
              <a:buFont typeface="Georgia"/>
              <a:buChar char="★"/>
            </a:pPr>
            <a:r>
              <a:rPr lang="en" sz="1695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Authorized/Qualified/Credentialed interpreters</a:t>
            </a:r>
            <a:r>
              <a:rPr lang="en" sz="1695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- variously defined </a:t>
            </a:r>
            <a:r>
              <a:rPr lang="en" sz="1695" u="sng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RCW 28A.183.080)</a:t>
            </a:r>
            <a:endParaRPr sz="1695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36261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95"/>
              <a:buFont typeface="Georgia"/>
              <a:buChar char="★"/>
            </a:pPr>
            <a:r>
              <a:rPr lang="en" sz="1695" b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Bilingual staff </a:t>
            </a:r>
            <a:r>
              <a:rPr lang="en" sz="1695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should be authorized/credentialed</a:t>
            </a:r>
            <a:endParaRPr sz="1695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36261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95"/>
              <a:buFont typeface="Georgia"/>
              <a:buChar char="➢"/>
            </a:pPr>
            <a:r>
              <a:rPr lang="en" sz="1695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AI “google” - being increasingly used, be mindful of limitations</a:t>
            </a:r>
            <a:endParaRPr sz="1695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endParaRPr sz="795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endParaRPr sz="75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endParaRPr sz="75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160300" y="3508225"/>
            <a:ext cx="6688800" cy="12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    </a:t>
            </a:r>
            <a:r>
              <a:rPr lang="en" sz="2000" b="1" u="sng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Who Shouldn’t  Interpret?</a:t>
            </a:r>
            <a:endParaRPr sz="2000" b="1" u="sng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Georgia"/>
              <a:buChar char="❖"/>
            </a:pP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Family members, children 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*Emergent situations*  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49100" y="2489550"/>
            <a:ext cx="2200976" cy="2460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311700" y="198625"/>
            <a:ext cx="8520600" cy="8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Path to State Certification </a:t>
            </a:r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725" y="76837"/>
            <a:ext cx="8852549" cy="4989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C47D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latin typeface="Georgia"/>
                <a:ea typeface="Georgia"/>
                <a:cs typeface="Georgia"/>
                <a:sym typeface="Georgia"/>
              </a:rPr>
              <a:t>Possible Barriers to Certification</a:t>
            </a:r>
            <a:endParaRPr b="1" u="sng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Acquiring Documents from Home Countries 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Costs (Translation, Testing, Etc) 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Computer/Tech experience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Time and Transportation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Languages with no clear path to certification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914400" lvl="0" indent="0" algn="l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4AF2461E1D14D9257C7BDF39F11C6" ma:contentTypeVersion="11" ma:contentTypeDescription="Create a new document." ma:contentTypeScope="" ma:versionID="832b7aa02c08b18ce2c4d67383060171">
  <xsd:schema xmlns:xsd="http://www.w3.org/2001/XMLSchema" xmlns:xs="http://www.w3.org/2001/XMLSchema" xmlns:p="http://schemas.microsoft.com/office/2006/metadata/properties" xmlns:ns2="fce5a58c-c0a7-45d1-8b05-98076e668282" xmlns:ns3="4462b9c0-3d6d-480b-8c3b-19c5709be45f" targetNamespace="http://schemas.microsoft.com/office/2006/metadata/properties" ma:root="true" ma:fieldsID="df9b6264c86ad4e896d9d53c684680ad" ns2:_="" ns3:_="">
    <xsd:import namespace="fce5a58c-c0a7-45d1-8b05-98076e668282"/>
    <xsd:import namespace="4462b9c0-3d6d-480b-8c3b-19c5709be4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e5a58c-c0a7-45d1-8b05-98076e668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f04bfab-6606-42f2-ab21-e2af4ac27c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62b9c0-3d6d-480b-8c3b-19c5709be45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9d8681b-b389-4555-89f7-f3a9e443c2fb}" ma:internalName="TaxCatchAll" ma:showField="CatchAllData" ma:web="4462b9c0-3d6d-480b-8c3b-19c5709be4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62b9c0-3d6d-480b-8c3b-19c5709be45f" xsi:nil="true"/>
    <lcf76f155ced4ddcb4097134ff3c332f xmlns="fce5a58c-c0a7-45d1-8b05-98076e66828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8034D4-6C64-4D2A-9E6D-3ECE7DBC9CA5}"/>
</file>

<file path=customXml/itemProps2.xml><?xml version="1.0" encoding="utf-8"?>
<ds:datastoreItem xmlns:ds="http://schemas.openxmlformats.org/officeDocument/2006/customXml" ds:itemID="{308FF660-7A07-43A1-B78F-B551B1D2677A}"/>
</file>

<file path=customXml/itemProps3.xml><?xml version="1.0" encoding="utf-8"?>
<ds:datastoreItem xmlns:ds="http://schemas.openxmlformats.org/officeDocument/2006/customXml" ds:itemID="{252A3B9C-D268-41D5-A866-A7079371B6C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814</Words>
  <Application>Microsoft Office PowerPoint</Application>
  <PresentationFormat>On-screen Show (16:9)</PresentationFormat>
  <Paragraphs>86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Georgia</vt:lpstr>
      <vt:lpstr>Simple Dark</vt:lpstr>
      <vt:lpstr>North Sound </vt:lpstr>
      <vt:lpstr>PowerPoint Presentation</vt:lpstr>
      <vt:lpstr>Language Access Plans </vt:lpstr>
      <vt:lpstr>PowerPoint Presentation</vt:lpstr>
      <vt:lpstr>Elements/Steps of a LAP </vt:lpstr>
      <vt:lpstr>Implementation: in the “Real World” </vt:lpstr>
      <vt:lpstr>Who Can Interpret? </vt:lpstr>
      <vt:lpstr>                     Path to State Certification </vt:lpstr>
      <vt:lpstr>Possible Barriers to Certification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Sound </dc:title>
  <dc:creator>Ella Sherburne</dc:creator>
  <cp:lastModifiedBy>Ella Sherburne</cp:lastModifiedBy>
  <cp:revision>1</cp:revision>
  <dcterms:modified xsi:type="dcterms:W3CDTF">2024-10-28T21:48:14Z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0x01010043F4AF2461E1D14D9257C7BDF39F11C6</vt:lpwstr>
  </property>
</Properties>
</file>